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664" r:id="rId3"/>
    <p:sldId id="730" r:id="rId4"/>
    <p:sldId id="651" r:id="rId5"/>
    <p:sldId id="662" r:id="rId6"/>
    <p:sldId id="665" r:id="rId7"/>
    <p:sldId id="674" r:id="rId8"/>
    <p:sldId id="729" r:id="rId9"/>
    <p:sldId id="675" r:id="rId10"/>
    <p:sldId id="676" r:id="rId11"/>
    <p:sldId id="677" r:id="rId12"/>
    <p:sldId id="679" r:id="rId13"/>
    <p:sldId id="681" r:id="rId14"/>
    <p:sldId id="680" r:id="rId15"/>
    <p:sldId id="724" r:id="rId16"/>
    <p:sldId id="725" r:id="rId17"/>
    <p:sldId id="726" r:id="rId18"/>
    <p:sldId id="727" r:id="rId19"/>
    <p:sldId id="728" r:id="rId20"/>
    <p:sldId id="72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3476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943" y="76200"/>
            <a:ext cx="819611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599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informativni krol usled kašnjenja, otkazivanja ili promene termina najavljene emisije po sledećoj proceduri: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nalog za emitovanje može da izda samo koordinator programa ili dežurni urednik;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krol sadrži - razlog kašnjenja i novo vreme emitovanja; u slučaju otkazivanja, navesti razlog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Krol (žuta podloga, plava slova, standarni font TV centra) uz gornju ivicu ekrana - uz tri (3) zvučna signala (400 Hz) iza kojih sledi tekst</a:t>
            </a: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62200" y="5562600"/>
            <a:ext cx="8001000" cy="381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0070C0"/>
                </a:solidFill>
              </a:rPr>
              <a:t>informacija	informacija	informacija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3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 slučaju nastalih tehničkih smetnji prilikom emitovanja programskog sadržaja, potrebno je emitovati krol – tehničke smetnje.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Nalog za emitovanje može da izda samo tehničko vođstvo</a:t>
            </a:r>
            <a:endParaRPr lang="sr-Latn-RS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/>
              <a:t>Krol (bela podloga, plava slova, standarni font TV centra) uz gornju ivicu ekrana, uz tri (3) zvučna signala (400 Hz) iza kojih sledi tekst: Izvinjavamo se zbog smetnji u slici/tonu. Hvala na strpljenju.</a:t>
            </a: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76400" y="5023701"/>
            <a:ext cx="8610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0070C0"/>
                </a:solidFill>
              </a:rPr>
              <a:t>Izvinjavamo se zbog smetnji u slici / tonu. Hvala na strpljenju.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900" y="76200"/>
            <a:ext cx="8381999" cy="67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2050" name="Picture 2" descr="C:\Users\Pixi\Desktop\PKPixi\PIXI 1962\AKADEMIJA svasta nesto\FOTKE AU\AU FOTKE ZA PREDAVANJA 1 3 5 7\fotke TV PRODUKCIJA 7\3. STANDARDIZACIJA\intervencije evidencija rada\2. prekid progr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667" y="47134"/>
            <a:ext cx="8454666" cy="6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84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850" y="83820"/>
            <a:ext cx="8362950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6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latin typeface="Corbel" pitchFamily="34" charset="0"/>
              </a:rPr>
              <a:t>VRSTE INFORMACIJA </a:t>
            </a:r>
            <a:r>
              <a:rPr lang="sr-Latn-RS" dirty="0">
                <a:latin typeface="Corbel" pitchFamily="34" charset="0"/>
              </a:rPr>
              <a:t>(„ZASTAVICA“)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najave emisija na nedeljnom nivou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najave emisija na dnevnom nivou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najava emisije koja sledi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informacija o emisiji koju trenutno gledamo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>
              <a:buClrTx/>
            </a:pPr>
            <a:r>
              <a:rPr lang="sr-Latn-CS" sz="2400" b="1" dirty="0">
                <a:ea typeface="Times New Roman"/>
              </a:rPr>
              <a:t>tipovi „ zastavica“</a:t>
            </a:r>
            <a:endParaRPr lang="en-US" sz="2400" dirty="0">
              <a:ea typeface="Times New Roman"/>
            </a:endParaRPr>
          </a:p>
          <a:p>
            <a:pPr marL="742950" lvl="1" indent="-285750">
              <a:buClrTx/>
              <a:buFont typeface="Times New Roman"/>
              <a:buChar char="-"/>
              <a:tabLst>
                <a:tab pos="914400" algn="l"/>
              </a:tabLst>
            </a:pPr>
            <a:r>
              <a:rPr lang="sr-Latn-CS" sz="2400" dirty="0">
                <a:ea typeface="Times New Roman"/>
              </a:rPr>
              <a:t>najava emisije sa vremenom emitovanja</a:t>
            </a:r>
            <a:endParaRPr lang="en-US" sz="2400" dirty="0">
              <a:ea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t-BR" dirty="0"/>
              <a:t>-     najava emisije sa vremenom emitovanja i imenom gosta</a:t>
            </a:r>
            <a:endParaRPr lang="hr-HR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599" r="5975" b="20052"/>
          <a:stretch/>
        </p:blipFill>
        <p:spPr bwMode="auto">
          <a:xfrm>
            <a:off x="6324600" y="3815499"/>
            <a:ext cx="358832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58" r="6617" b="12409"/>
          <a:stretch/>
        </p:blipFill>
        <p:spPr bwMode="auto">
          <a:xfrm>
            <a:off x="8534400" y="5275082"/>
            <a:ext cx="333537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51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10363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>
              <a:buClrTx/>
            </a:pPr>
            <a:r>
              <a:rPr lang="sr-Latn-CS" sz="2400" b="1" dirty="0">
                <a:ea typeface="Times New Roman"/>
              </a:rPr>
              <a:t>varijante „ zastavica“</a:t>
            </a:r>
            <a:endParaRPr lang="en-US" sz="2400" dirty="0">
              <a:ea typeface="Times New Roman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ea typeface="Times New Roman"/>
              </a:rPr>
              <a:t>N</a:t>
            </a:r>
            <a:r>
              <a:rPr lang="sr-Latn-CS" sz="2400" dirty="0">
                <a:ea typeface="Times New Roman"/>
              </a:rPr>
              <a:t> – nedeljna najava emisije</a:t>
            </a:r>
            <a:endParaRPr lang="sr-Latn-RS" sz="2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/>
              <a:t>emisije</a:t>
            </a:r>
            <a:r>
              <a:rPr lang="en-US" i="1" dirty="0"/>
              <a:t> </a:t>
            </a:r>
            <a:r>
              <a:rPr lang="en-US" i="1" dirty="0" err="1"/>
              <a:t>koje</a:t>
            </a:r>
            <a:r>
              <a:rPr lang="en-US" i="1" dirty="0"/>
              <a:t> se </a:t>
            </a:r>
            <a:r>
              <a:rPr lang="en-US" i="1" dirty="0" err="1"/>
              <a:t>najavljuju</a:t>
            </a:r>
            <a:r>
              <a:rPr lang="en-US" i="1" dirty="0"/>
              <a:t> </a:t>
            </a:r>
            <a:r>
              <a:rPr lang="en-US" i="1" dirty="0" err="1"/>
              <a:t>nekoliko</a:t>
            </a:r>
            <a:r>
              <a:rPr lang="en-US" i="1" dirty="0"/>
              <a:t> dana </a:t>
            </a:r>
            <a:r>
              <a:rPr lang="en-US" i="1" dirty="0" err="1"/>
              <a:t>ranije</a:t>
            </a:r>
            <a:endParaRPr lang="en-US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solidFill>
                  <a:prstClr val="black"/>
                </a:solidFill>
                <a:ea typeface="Times New Roman"/>
              </a:rPr>
              <a:t>Ng</a:t>
            </a:r>
            <a:r>
              <a:rPr lang="sr-Latn-CS" sz="2400" dirty="0">
                <a:solidFill>
                  <a:prstClr val="black"/>
                </a:solidFill>
                <a:ea typeface="Times New Roman"/>
              </a:rPr>
              <a:t> – nedeljna najava emisije sa imenom gosta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>
                <a:solidFill>
                  <a:prstClr val="black"/>
                </a:solidFill>
              </a:rPr>
              <a:t>emisije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koje</a:t>
            </a:r>
            <a:r>
              <a:rPr lang="en-US" i="1" dirty="0">
                <a:solidFill>
                  <a:prstClr val="black"/>
                </a:solidFill>
              </a:rPr>
              <a:t> se </a:t>
            </a:r>
            <a:r>
              <a:rPr lang="en-US" i="1" dirty="0" err="1">
                <a:solidFill>
                  <a:prstClr val="black"/>
                </a:solidFill>
              </a:rPr>
              <a:t>najavljuju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nekoliko</a:t>
            </a:r>
            <a:r>
              <a:rPr lang="en-US" i="1" dirty="0">
                <a:solidFill>
                  <a:prstClr val="black"/>
                </a:solidFill>
              </a:rPr>
              <a:t> dana </a:t>
            </a:r>
            <a:r>
              <a:rPr lang="en-US" i="1" dirty="0" err="1">
                <a:solidFill>
                  <a:prstClr val="black"/>
                </a:solidFill>
              </a:rPr>
              <a:t>ranije</a:t>
            </a:r>
            <a:endParaRPr lang="en-US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77" r="6085" b="23682"/>
          <a:stretch/>
        </p:blipFill>
        <p:spPr bwMode="auto">
          <a:xfrm>
            <a:off x="7828175" y="2133600"/>
            <a:ext cx="3368039" cy="99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92" r="6346" b="11765"/>
          <a:stretch/>
        </p:blipFill>
        <p:spPr bwMode="auto">
          <a:xfrm>
            <a:off x="8343900" y="4267200"/>
            <a:ext cx="342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67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ea typeface="Times New Roman"/>
              </a:rPr>
              <a:t>D</a:t>
            </a:r>
            <a:r>
              <a:rPr lang="sr-Latn-CS" sz="2400" dirty="0">
                <a:ea typeface="Times New Roman"/>
              </a:rPr>
              <a:t> – dnevna najava emisije</a:t>
            </a:r>
            <a:endParaRPr lang="sr-Latn-RS" sz="24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/>
              <a:t>emisije</a:t>
            </a:r>
            <a:r>
              <a:rPr lang="en-US" i="1" dirty="0"/>
              <a:t> </a:t>
            </a:r>
            <a:r>
              <a:rPr lang="en-US" i="1" dirty="0" err="1"/>
              <a:t>koje</a:t>
            </a:r>
            <a:r>
              <a:rPr lang="en-US" i="1" dirty="0"/>
              <a:t> se </a:t>
            </a:r>
            <a:r>
              <a:rPr lang="en-US" i="1" dirty="0" err="1"/>
              <a:t>najavljuju</a:t>
            </a:r>
            <a:r>
              <a:rPr lang="en-US" i="1" dirty="0"/>
              <a:t> </a:t>
            </a:r>
            <a:r>
              <a:rPr lang="sr-Latn-RS" i="1" dirty="0"/>
              <a:t>za tekući dan</a:t>
            </a:r>
            <a:endParaRPr lang="en-US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solidFill>
                  <a:prstClr val="black"/>
                </a:solidFill>
                <a:ea typeface="Times New Roman"/>
              </a:rPr>
              <a:t>Dg</a:t>
            </a:r>
            <a:r>
              <a:rPr lang="sr-Latn-CS" sz="2400" dirty="0">
                <a:solidFill>
                  <a:prstClr val="black"/>
                </a:solidFill>
                <a:ea typeface="Times New Roman"/>
              </a:rPr>
              <a:t> – dnevna najava emisije sa imenom gosta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>
                <a:solidFill>
                  <a:prstClr val="black"/>
                </a:solidFill>
              </a:rPr>
              <a:t>emisije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koje</a:t>
            </a:r>
            <a:r>
              <a:rPr lang="en-US" i="1" dirty="0">
                <a:solidFill>
                  <a:prstClr val="black"/>
                </a:solidFill>
              </a:rPr>
              <a:t> se </a:t>
            </a:r>
            <a:r>
              <a:rPr lang="en-US" i="1" dirty="0" err="1">
                <a:solidFill>
                  <a:prstClr val="black"/>
                </a:solidFill>
              </a:rPr>
              <a:t>najavljuju</a:t>
            </a:r>
            <a:r>
              <a:rPr lang="en-US" i="1" dirty="0">
                <a:solidFill>
                  <a:prstClr val="black"/>
                </a:solidFill>
              </a:rPr>
              <a:t> za </a:t>
            </a:r>
            <a:r>
              <a:rPr lang="en-US" i="1" dirty="0" err="1">
                <a:solidFill>
                  <a:prstClr val="black"/>
                </a:solidFill>
              </a:rPr>
              <a:t>tekući</a:t>
            </a:r>
            <a:r>
              <a:rPr lang="en-US" i="1" dirty="0">
                <a:solidFill>
                  <a:prstClr val="black"/>
                </a:solidFill>
              </a:rPr>
              <a:t> dan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39" r="6429" b="24528"/>
          <a:stretch/>
        </p:blipFill>
        <p:spPr bwMode="auto">
          <a:xfrm>
            <a:off x="5905500" y="1969467"/>
            <a:ext cx="3200400" cy="93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67" r="7137" b="13790"/>
          <a:stretch/>
        </p:blipFill>
        <p:spPr bwMode="auto">
          <a:xfrm>
            <a:off x="7010400" y="3739667"/>
            <a:ext cx="335280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3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439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ea typeface="Times New Roman"/>
              </a:rPr>
              <a:t>S</a:t>
            </a:r>
            <a:r>
              <a:rPr lang="sr-Latn-CS" sz="2400" dirty="0">
                <a:ea typeface="Times New Roman"/>
              </a:rPr>
              <a:t> – dnevna najava emisije</a:t>
            </a:r>
            <a:endParaRPr lang="sr-Latn-RS" sz="24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/>
              <a:t>emisije</a:t>
            </a:r>
            <a:r>
              <a:rPr lang="en-US" i="1" dirty="0"/>
              <a:t> </a:t>
            </a:r>
            <a:r>
              <a:rPr lang="en-US" i="1" dirty="0" err="1"/>
              <a:t>koje</a:t>
            </a:r>
            <a:r>
              <a:rPr lang="en-US" i="1" dirty="0"/>
              <a:t> </a:t>
            </a:r>
            <a:r>
              <a:rPr lang="sr-Latn-RS" i="1" dirty="0"/>
              <a:t>slede po završetku tekuće emisije</a:t>
            </a:r>
            <a:endParaRPr lang="en-US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solidFill>
                  <a:prstClr val="black"/>
                </a:solidFill>
                <a:ea typeface="Times New Roman"/>
              </a:rPr>
              <a:t>Sg</a:t>
            </a:r>
            <a:r>
              <a:rPr lang="sr-Latn-CS" sz="2400" dirty="0">
                <a:solidFill>
                  <a:prstClr val="black"/>
                </a:solidFill>
                <a:ea typeface="Times New Roman"/>
              </a:rPr>
              <a:t> – dnevna najava emisije sa imenom gosta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5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i="1" dirty="0" err="1">
                <a:solidFill>
                  <a:prstClr val="black"/>
                </a:solidFill>
              </a:rPr>
              <a:t>emisije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koje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slede</a:t>
            </a:r>
            <a:r>
              <a:rPr lang="en-US" i="1" dirty="0">
                <a:solidFill>
                  <a:prstClr val="black"/>
                </a:solidFill>
              </a:rPr>
              <a:t> po </a:t>
            </a:r>
            <a:r>
              <a:rPr lang="en-US" i="1" dirty="0" err="1">
                <a:solidFill>
                  <a:prstClr val="black"/>
                </a:solidFill>
              </a:rPr>
              <a:t>završetku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tekuće</a:t>
            </a:r>
            <a:r>
              <a:rPr lang="en-US" i="1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emisije</a:t>
            </a:r>
            <a:endParaRPr lang="en-US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23" r="7108" b="28571"/>
          <a:stretch/>
        </p:blipFill>
        <p:spPr bwMode="auto">
          <a:xfrm>
            <a:off x="6705600" y="1981200"/>
            <a:ext cx="2743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67" r="7565" b="13333"/>
          <a:stretch/>
        </p:blipFill>
        <p:spPr bwMode="auto">
          <a:xfrm>
            <a:off x="6705600" y="3657600"/>
            <a:ext cx="2895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46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dirty="0">
                <a:ea typeface="Times New Roman"/>
              </a:rPr>
              <a:t>G – informacija o emisiji koja je u emitovanju</a:t>
            </a:r>
            <a:endParaRPr lang="sr-Latn-RS" sz="2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i="1" dirty="0"/>
              <a:t>emisija koja je trenutno u emitovanju</a:t>
            </a:r>
            <a:endParaRPr lang="en-US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solidFill>
                  <a:prstClr val="black"/>
                </a:solidFill>
                <a:ea typeface="Times New Roman"/>
              </a:rPr>
              <a:t>U</a:t>
            </a:r>
            <a:r>
              <a:rPr lang="sr-Latn-CS" sz="2400" dirty="0">
                <a:solidFill>
                  <a:prstClr val="black"/>
                </a:solidFill>
                <a:ea typeface="Times New Roman"/>
              </a:rPr>
              <a:t> – informacija o emisiji koja ide „uživo“ ili  uključenje „uživo“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20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400" b="1" dirty="0">
                <a:solidFill>
                  <a:prstClr val="black"/>
                </a:solidFill>
                <a:ea typeface="Times New Roman"/>
              </a:rPr>
              <a:t>R</a:t>
            </a:r>
            <a:r>
              <a:rPr lang="sr-Latn-CS" sz="2400" dirty="0">
                <a:solidFill>
                  <a:prstClr val="black"/>
                </a:solidFill>
                <a:ea typeface="Times New Roman"/>
              </a:rPr>
              <a:t> – </a:t>
            </a:r>
            <a:r>
              <a:rPr lang="sr-Latn-RS" sz="2400" dirty="0">
                <a:solidFill>
                  <a:prstClr val="black"/>
                </a:solidFill>
                <a:ea typeface="Times New Roman"/>
              </a:rPr>
              <a:t>repriza emisije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597" r="7360" b="26664"/>
          <a:stretch/>
        </p:blipFill>
        <p:spPr bwMode="auto">
          <a:xfrm>
            <a:off x="6772275" y="1828800"/>
            <a:ext cx="2828925" cy="8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01" r="7663" b="44197"/>
          <a:stretch/>
        </p:blipFill>
        <p:spPr bwMode="auto">
          <a:xfrm>
            <a:off x="8534399" y="3352800"/>
            <a:ext cx="3048001" cy="68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47" r="7312" b="50000"/>
          <a:stretch/>
        </p:blipFill>
        <p:spPr bwMode="auto">
          <a:xfrm>
            <a:off x="3352800" y="4801386"/>
            <a:ext cx="304800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11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FEAD36-20CF-F71D-298A-AAA6CCCE7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99052"/>
            <a:ext cx="5811675" cy="665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3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300" y="114300"/>
            <a:ext cx="6629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160E7-935F-CF64-C1BD-AB7AABA4E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6929B-0C67-615E-C244-CD8F3571A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standardizacija</a:t>
            </a:r>
            <a:r>
              <a:rPr lang="sr-Latn-RS" dirty="0">
                <a:latin typeface="Corbel" pitchFamily="34" charset="0"/>
              </a:rPr>
              <a:t> podrazumeva oblikovanje, izdavanje i primena standarda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standard</a:t>
            </a:r>
            <a:r>
              <a:rPr lang="vi-VN" dirty="0">
                <a:latin typeface="Corbel" pitchFamily="34" charset="0"/>
              </a:rPr>
              <a:t> podrazumeva dokument koji sadrži karakteristike i zahteve za određeni proizvod, kao i propisane postupke proizvodnje kojim se utvrđuju pravila, smernice ili karakteristike za aktivnosti i njihove rezultate, radi postizanja propisanog nivoa kvaliteta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standardi TV produkcije </a:t>
            </a:r>
            <a:r>
              <a:rPr lang="sr-Latn-RS" dirty="0">
                <a:latin typeface="Corbel" pitchFamily="34" charset="0"/>
              </a:rPr>
              <a:t>predstavljaju „merne“ jedinice za ocenjivanje kvaliteta programa, kadrova, korišćenje tehničkih kapaciteta, obavljanje tehnoloških procesa, odnosno, poslovanjem TV centra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589613-9AA9-792C-456A-723D545ED075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Pojmovi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32553E-8256-4D6A-7922-0604BD0E8A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724400"/>
            <a:ext cx="4545815" cy="194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0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potrebno je standardizovati načine izvršenja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tehnološk</a:t>
            </a:r>
            <a:r>
              <a:rPr lang="sr-Latn-RS" dirty="0">
                <a:latin typeface="Corbel" pitchFamily="34" charset="0"/>
              </a:rPr>
              <a:t>og</a:t>
            </a:r>
            <a:r>
              <a:rPr lang="vi-VN" dirty="0">
                <a:latin typeface="Corbel" pitchFamily="34" charset="0"/>
              </a:rPr>
              <a:t> proces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proizvodnje i emitovanja TV programa, kao zbir značajnih i kompleksnih faza, kako </a:t>
            </a:r>
            <a:r>
              <a:rPr lang="sr-Latn-RS" dirty="0">
                <a:latin typeface="Corbel" pitchFamily="34" charset="0"/>
              </a:rPr>
              <a:t>bi </a:t>
            </a:r>
            <a:r>
              <a:rPr lang="vi-VN" dirty="0">
                <a:latin typeface="Corbel" pitchFamily="34" charset="0"/>
              </a:rPr>
              <a:t>ostvarenje postavljenog cilja </a:t>
            </a:r>
            <a:r>
              <a:rPr lang="sr-Latn-RS" dirty="0">
                <a:latin typeface="Corbel" pitchFamily="34" charset="0"/>
              </a:rPr>
              <a:t>bilo uspešno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tandardizacijom radnih procesa postiže se</a:t>
            </a:r>
            <a:r>
              <a:rPr lang="sr-Latn-RS" dirty="0">
                <a:latin typeface="Corbel" pitchFamily="34" charset="0"/>
              </a:rPr>
              <a:t>:</a:t>
            </a:r>
            <a:r>
              <a:rPr lang="vi-VN" dirty="0">
                <a:latin typeface="Corbel" pitchFamily="34" charset="0"/>
              </a:rPr>
              <a:t>  </a:t>
            </a:r>
            <a:endParaRPr lang="sr-Latn-RS" dirty="0"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sistema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tsko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planiranj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precizn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pripreme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efikasnij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koordinacij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u fazi realizacije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analitički pristup u fazi finalizacije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050544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8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klasifikacija i objedinjavanje potrebnih podataka za emitovanje programskih sadržaja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Standardizacija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3001101"/>
            <a:ext cx="3327624" cy="230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Uvođenje standardizacije tehnološkog procesa treba da se ogleda kroz sledeće zadatke: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ustanovljenje i propisivanje načina izvršenja određenih radnih procesa</a:t>
            </a:r>
            <a:endParaRPr lang="sr-Latn-RS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4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podizanje organizacionog delovanja na viši profesionalni nivo</a:t>
            </a:r>
            <a:endParaRPr lang="sr-Latn-RS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4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eliminisanje praznih hodova i smanjenje procenata grešaka na minimum, pri obavljanju radnih procesa</a:t>
            </a:r>
            <a:endParaRPr lang="sr-Latn-RS" dirty="0">
              <a:latin typeface="Corbel" pitchFamily="34" charset="0"/>
            </a:endParaRPr>
          </a:p>
          <a:p>
            <a:pPr marL="1343025" lvl="2" indent="0" defTabSz="1438275">
              <a:spcBef>
                <a:spcPts val="0"/>
              </a:spcBef>
              <a:buClrTx/>
              <a:buSzPct val="80000"/>
              <a:buNone/>
            </a:pPr>
            <a:r>
              <a:rPr lang="vi-VN" sz="1800" dirty="0">
                <a:latin typeface="Corbel" pitchFamily="34" charset="0"/>
              </a:rPr>
              <a:t> </a:t>
            </a: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utvrđivanje normativa za rad kako bi se optimalno iskoristili tehnički kapaciteti i ostvarili pozitivni finansijski efekti</a:t>
            </a:r>
          </a:p>
          <a:p>
            <a:pPr marL="1619250" lvl="2" indent="-276225" defTabSz="14382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Standardizacija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7800" y="4876800"/>
            <a:ext cx="2781683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faktori koji utiču na  kvalitet usluga (televizijske proizvodnje):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organizaciona struktura </a:t>
            </a:r>
            <a:r>
              <a:rPr lang="sr-Latn-RS" sz="2400" dirty="0">
                <a:latin typeface="Corbel" pitchFamily="34" charset="0"/>
              </a:rPr>
              <a:t>televizije kao prostor u kojem se odvijaju organizovani procesi, koja se javlja kao celina, sastavljena od delova čiji su zadaci da se stapaju u ukupni zadatak celine, direktno uslovljeni ciljem date televizije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ljudski resursi </a:t>
            </a:r>
            <a:r>
              <a:rPr lang="vi-VN" sz="2400" dirty="0">
                <a:latin typeface="Corbel" pitchFamily="34" charset="0"/>
              </a:rPr>
              <a:t>koji učestvuju u kreativnim i operativno-tehničkim pripremama i neposrednoj realizaciji, kroz definisanje potrebnih radnih pozicija, utvrđivanje njihove vrednosti kao i način angažovanja uz pokretanje i usmeravanje ljudskih aktivnosti</a:t>
            </a:r>
            <a:endParaRPr lang="sr-Latn-RS" sz="24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proizvodni resursi </a:t>
            </a:r>
            <a:r>
              <a:rPr lang="sr-Latn-RS" sz="2400" dirty="0">
                <a:latin typeface="Corbel" pitchFamily="34" charset="0"/>
              </a:rPr>
              <a:t>koji uslovljavaju tehnologiju proizvodnje i emitovanja programa svojom namenom, načinom korišćenja, normiranjem, označavanjem;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vi-VN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Faktori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1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>
              <a:latin typeface="Corbel" pitchFamily="34" charset="0"/>
            </a:endParaRPr>
          </a:p>
          <a:p>
            <a:pPr marL="1438275" lvl="2" indent="-36195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>
                <a:solidFill>
                  <a:srgbClr val="C00000"/>
                </a:solidFill>
              </a:rPr>
              <a:t>troškovi</a:t>
            </a:r>
            <a:r>
              <a:rPr lang="hr-HR" dirty="0"/>
              <a:t> koji se iniciraju tehnološkim procesom, njihova klasifikacija, registrovanje i metodologija unosa prilikom izrade kalkulacije, kao i praćenje finansijskih tokova nastalih troškova od ideje do emitovanja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200" dirty="0"/>
          </a:p>
          <a:p>
            <a:pPr marL="1438275" lvl="2" indent="-36195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>
                <a:solidFill>
                  <a:srgbClr val="C00000"/>
                </a:solidFill>
              </a:rPr>
              <a:t>tehnološki proces</a:t>
            </a:r>
            <a:r>
              <a:rPr lang="hr-HR" dirty="0">
                <a:solidFill>
                  <a:srgbClr val="C00000"/>
                </a:solidFill>
              </a:rPr>
              <a:t> </a:t>
            </a:r>
            <a:r>
              <a:rPr lang="hr-HR" dirty="0"/>
              <a:t>proizvodnje i emitovanja televizijske emisije/programa, kao skup radnih procesa i radnih zadataka koje je potrebno obaviti da bi se materijalizovala programska ideja</a:t>
            </a:r>
          </a:p>
          <a:p>
            <a:pPr marL="1438275" lvl="2" indent="-36195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Standardizacija </a:t>
            </a:r>
            <a:r>
              <a:rPr lang="vi-VN" b="1" u="sng" dirty="0">
                <a:solidFill>
                  <a:srgbClr val="C00000"/>
                </a:solidFill>
                <a:latin typeface="Corbel" pitchFamily="34" charset="0"/>
              </a:rPr>
              <a:t>upravlja procesima, a ne proizvodom</a:t>
            </a:r>
            <a:endParaRPr lang="sr-Latn-RS" b="1" u="sng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2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Osnovni zadatak standardizacije ogleda se u prevenciji (sprečavanju nastajanja greške), a ne na kontrolisanju po završetku radnog procesa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2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solidFill>
                  <a:prstClr val="black"/>
                </a:solidFill>
                <a:latin typeface="Corbel" pitchFamily="34" charset="0"/>
              </a:rPr>
              <a:t>Standardizacija je konstanta, nije instant rešenje, već nep</a:t>
            </a: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r</a:t>
            </a:r>
            <a:r>
              <a:rPr lang="vi-VN" b="1" dirty="0">
                <a:solidFill>
                  <a:prstClr val="black"/>
                </a:solidFill>
                <a:latin typeface="Corbel" pitchFamily="34" charset="0"/>
              </a:rPr>
              <a:t>ekidan proces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vi-VN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Faktori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3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839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02790"/>
            <a:ext cx="533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6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 toku emitovanja programa moguće je emitovati paralelnu informaciju sa tekućim TV programom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Poslednja vest – krol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dežurni urednik  određuje tekst poslednje vesti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obaveštava posadu režije emitovanja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unosi tekst u računar;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Krol (teget podloga, bela slova, standarni font TV centra) uz gornju ivicu ekrana sa najavom - poslednja vest - uz tri (3) zvučna signala (400 Hz) iza kojih sledi tekst vesti.</a:t>
            </a: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95500" y="5443979"/>
            <a:ext cx="8001000" cy="38100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poslednja vest	poslednja vest	poslednja vest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5645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6195</TotalTime>
  <Words>867</Words>
  <Application>Microsoft Office PowerPoint</Application>
  <PresentationFormat>Widescreen</PresentationFormat>
  <Paragraphs>237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1719</cp:revision>
  <dcterms:created xsi:type="dcterms:W3CDTF">2006-08-16T00:00:00Z</dcterms:created>
  <dcterms:modified xsi:type="dcterms:W3CDTF">2025-08-08T14:13:56Z</dcterms:modified>
</cp:coreProperties>
</file>